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DCDEE0"/>
              </a:solidFill>
              <a:prstDash val="solid"/>
              <a:miter lim="400000"/>
            </a:ln>
          </a:top>
          <a:bottom>
            <a:ln w="12700" cap="flat">
              <a:solidFill>
                <a:srgbClr val="DCDEE0"/>
              </a:solidFill>
              <a:prstDash val="solid"/>
              <a:miter lim="400000"/>
            </a:ln>
          </a:bottom>
          <a:insideH>
            <a:ln w="12700" cap="flat">
              <a:solidFill>
                <a:srgbClr val="DCDEE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DCDEE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A1A6"/>
              </a:solidFill>
              <a:prstDash val="solid"/>
              <a:miter lim="400000"/>
            </a:ln>
          </a:top>
          <a:bottom>
            <a:ln w="12700" cap="flat">
              <a:solidFill>
                <a:srgbClr val="A2A1A6"/>
              </a:solidFill>
              <a:prstDash val="solid"/>
              <a:miter lim="400000"/>
            </a:ln>
          </a:bottom>
          <a:insideH>
            <a:ln w="12700" cap="flat">
              <a:solidFill>
                <a:srgbClr val="A2A1A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18181"/>
              </a:solidFill>
              <a:prstDash val="solid"/>
              <a:miter lim="400000"/>
            </a:ln>
          </a:top>
          <a:bottom>
            <a:ln w="12700" cap="flat">
              <a:solidFill>
                <a:srgbClr val="818181"/>
              </a:solidFill>
              <a:prstDash val="solid"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solidFill>
                <a:srgbClr val="818181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6AAA9">
              <a:alpha val="11000"/>
            </a:srgbClr>
          </a:solidFill>
        </a:fill>
      </a:tcStyle>
    </a:band2H>
    <a:firstCo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A6AAA9"/>
              </a:solidFill>
              <a:custDash>
                <a:ds d="100000" sp="200000"/>
              </a:custDash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-2410"/>
              <a:lumOff val="-16942"/>
              <a:alpha val="60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rnd">
              <a:solidFill>
                <a:srgbClr val="A6AAA9"/>
              </a:solidFill>
              <a:custDash>
                <a:ds d="100000" sp="200000"/>
              </a:custDash>
              <a:miter lim="400000"/>
            </a:ln>
          </a:bottom>
          <a:insideH>
            <a:ln w="12700" cap="flat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-2410"/>
              <a:lumOff val="-16942"/>
              <a:alpha val="50000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6AAA9">
              <a:alpha val="25000"/>
            </a:srgbClr>
          </a:solidFill>
        </a:fill>
      </a:tcStyle>
    </a:band2H>
    <a:firstCo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1875"/>
              <a:lumOff val="16453"/>
              <a:alpha val="30000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85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64999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3585F">
              <a:alpha val="57000"/>
            </a:srgbClr>
          </a:solidFill>
        </a:fill>
      </a:tcStyle>
    </a:firstCol>
    <a:lastRow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/>
          </a:solidFill>
        </a:fill>
      </a:tcStyle>
    </a:band2H>
    <a:firstCol>
      <a:tcTxStyle b="off" i="off">
        <a:fontRef idx="minor">
          <a:srgbClr val="818181"/>
        </a:fontRef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818181"/>
        </a:fontRef>
        <a:srgbClr val="818181"/>
      </a:tcTxStyle>
      <a:tcStyle>
        <a:tcBdr>
          <a:lef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1"/>
        </a:fontRef>
        <a:schemeClr val="accent1"/>
      </a:tcTxStyle>
      <a:tcStyle>
        <a:tcBdr>
          <a:lef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2895600"/>
            <a:ext cx="21336000" cy="4470400"/>
          </a:xfrm>
          <a:prstGeom prst="rect">
            <a:avLst/>
          </a:prstGeom>
        </p:spPr>
        <p:txBody>
          <a:bodyPr anchor="b"/>
          <a:lstStyle>
            <a:lvl1pPr>
              <a:defRPr sz="14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7505700"/>
            <a:ext cx="21336000" cy="2146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78900"/>
            <a:ext cx="19621500" cy="698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tabLst>
                <a:tab pos="1282700" algn="l"/>
              </a:tabLst>
              <a:defRPr i="1" sz="4200"/>
            </a:lvl1pPr>
          </a:lstStyle>
          <a:p>
            <a:pPr defTabSz="914400"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2387600" y="6032500"/>
            <a:ext cx="19621500" cy="914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ClrTx/>
              <a:buSzTx/>
              <a:buNone/>
              <a:tabLst>
                <a:tab pos="1282700" algn="l"/>
              </a:tabLst>
            </a:lvl1pPr>
          </a:lstStyle>
          <a:p>
            <a:pPr defTabSz="914400"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-25400" y="-744681"/>
            <a:ext cx="24447500" cy="16294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3272155" y="-654227"/>
            <a:ext cx="18923001" cy="1261145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473200" y="9550400"/>
            <a:ext cx="21336000" cy="2286000"/>
          </a:xfrm>
          <a:prstGeom prst="rect">
            <a:avLst/>
          </a:prstGeom>
        </p:spPr>
        <p:txBody>
          <a:bodyPr/>
          <a:lstStyle>
            <a:lvl1pPr>
              <a:defRPr sz="140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473200" y="11823700"/>
            <a:ext cx="21336000" cy="952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524000" y="4622800"/>
            <a:ext cx="21336000" cy="4445000"/>
          </a:xfrm>
          <a:prstGeom prst="rect">
            <a:avLst/>
          </a:prstGeom>
        </p:spPr>
        <p:txBody>
          <a:bodyPr/>
          <a:lstStyle>
            <a:lvl1pPr>
              <a:defRPr sz="14000"/>
            </a:lvl1pPr>
          </a:lstStyle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2883594" y="197160"/>
            <a:ext cx="8712201" cy="1301769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2057400" y="2006600"/>
            <a:ext cx="10160000" cy="5207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2057400" y="7467600"/>
            <a:ext cx="10160000" cy="4572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xfrm>
            <a:off x="1524000" y="3937000"/>
            <a:ext cx="21336000" cy="80010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12661900" y="2044700"/>
            <a:ext cx="8984061" cy="13423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524000" y="3937000"/>
            <a:ext cx="10731500" cy="8064500"/>
          </a:xfrm>
          <a:prstGeom prst="rect">
            <a:avLst/>
          </a:prstGeom>
        </p:spPr>
        <p:txBody>
          <a:bodyPr/>
          <a:lstStyle>
            <a:lvl1pPr marL="508000" indent="-508000">
              <a:spcBef>
                <a:spcPts val="4600"/>
              </a:spcBef>
              <a:buClrTx/>
              <a:defRPr sz="4600"/>
            </a:lvl1pPr>
            <a:lvl2pPr marL="1016000" indent="-508000">
              <a:spcBef>
                <a:spcPts val="4600"/>
              </a:spcBef>
              <a:buClrTx/>
              <a:defRPr sz="4600"/>
            </a:lvl2pPr>
            <a:lvl3pPr marL="1524000" indent="-508000">
              <a:spcBef>
                <a:spcPts val="4600"/>
              </a:spcBef>
              <a:buClrTx/>
              <a:defRPr sz="4600"/>
            </a:lvl3pPr>
            <a:lvl4pPr marL="2032000" indent="-508000">
              <a:spcBef>
                <a:spcPts val="4600"/>
              </a:spcBef>
              <a:buClrTx/>
              <a:defRPr sz="4600"/>
            </a:lvl4pPr>
            <a:lvl5pPr marL="2540000" indent="-508000">
              <a:spcBef>
                <a:spcPts val="4600"/>
              </a:spcBef>
              <a:buClrTx/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14541500" y="5892800"/>
            <a:ext cx="7035800" cy="65659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4655800" y="889000"/>
            <a:ext cx="6616700" cy="439627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2969310" y="-762000"/>
            <a:ext cx="10479990" cy="15659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524000" y="1778000"/>
            <a:ext cx="21336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1524000" y="762000"/>
            <a:ext cx="21336000" cy="266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44349" y="13017500"/>
            <a:ext cx="469901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1pPr>
      <a:lvl2pPr marL="127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2pPr>
      <a:lvl3pPr marL="190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3pPr>
      <a:lvl4pPr marL="254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4pPr>
      <a:lvl5pPr marL="317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5pPr>
      <a:lvl6pPr marL="381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6pPr>
      <a:lvl7pPr marL="444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7pPr>
      <a:lvl8pPr marL="5080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8pPr>
      <a:lvl9pPr marL="5715000" marR="0" indent="-635000" algn="l" defTabSz="8255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hyperlink" Target="http://hackage.haskell.org/package/base-4.10.1.0/docs/src/GHC.List.html#local-6989586621679026057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hyperlink" Target="http://hackage.haskell.org/package/base-4.10.1.0/docs/src/GHC.List.html#local-6989586621679026057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hyperlink" Target="http://hackage.haskell.org/package/base-4.10.1.0/docs/src/GHC.List.html#local-6989586621679026057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MikeMKH/talks/tree/master/beautiful-types" TargetMode="External"/><Relationship Id="rId3" Type="http://schemas.openxmlformats.org/officeDocument/2006/relationships/image" Target="../media/image3.jpeg"/><Relationship Id="rId4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hyperlink" Target="http://hackage.haskell.org/package/base-4.10.1.0/docs/src/GHC.Base.html#local-6989586621679017836" TargetMode="Externa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docs.idris-lang.org/en/latest/tutorial/index.html" TargetMode="External"/><Relationship Id="rId3" Type="http://schemas.openxmlformats.org/officeDocument/2006/relationships/hyperlink" Target="https://tryidris.herokuapp.com/console" TargetMode="External"/><Relationship Id="rId4" Type="http://schemas.openxmlformats.org/officeDocument/2006/relationships/hyperlink" Target="https://www.youtube.com/watch?v=X36ye-1x_HQ" TargetMode="Externa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hackage.haskell.org/package/base-4.10.1.0/docs/src/GHC.Base.html#id" TargetMode="External"/><Relationship Id="rId3" Type="http://schemas.openxmlformats.org/officeDocument/2006/relationships/hyperlink" Target="http://hackage.haskell.org/package/base-4.10.1.0/docs/src/GHC.Base.html#const" TargetMode="External"/><Relationship Id="rId4" Type="http://schemas.openxmlformats.org/officeDocument/2006/relationships/hyperlink" Target="http://hackage.haskell.org/package/base-4.10.1.0/docs/src/GHC.Base.html#map" TargetMode="External"/><Relationship Id="rId5" Type="http://schemas.openxmlformats.org/officeDocument/2006/relationships/hyperlink" Target="http://hackage.haskell.org/package/base-4.10.1.0/docs/src/GHC.List.html#foldl" TargetMode="External"/><Relationship Id="rId6" Type="http://schemas.openxmlformats.org/officeDocument/2006/relationships/hyperlink" Target="http://hackage.haskell.org/package/base-4.10.1.0/docs/src/GHC.List.html#take" TargetMode="Externa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idris-lang/Idris-dev/blob/beb8e9cdb881f540094b4f457fd03d44af116103/libs/prelude/Prelude/List.idr#L191-L194" TargetMode="External"/><Relationship Id="rId3" Type="http://schemas.openxmlformats.org/officeDocument/2006/relationships/hyperlink" Target="https://github.com/idris-lang/Idris-dev/blob/beb8e9cdb881f540094b4f457fd03d44af116103/libs/base/Data/Vect.idr#L104-L106" TargetMode="External"/><Relationship Id="rId4" Type="http://schemas.openxmlformats.org/officeDocument/2006/relationships/hyperlink" Target="https://github.com/idris-lang/Idris-dev/blob/beb8e9cdb881f540094b4f457fd03d44af116103/libs/base/Data/Vect.idr#L110-L112" TargetMode="Externa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twitter.com/edwinbrady/status/566261662303653888" TargetMode="External"/><Relationship Id="rId3" Type="http://schemas.openxmlformats.org/officeDocument/2006/relationships/hyperlink" Target="https://github.com/idris-lang/Idris-dev/blob/master/icons/text-x-idris.svg" TargetMode="External"/><Relationship Id="rId4" Type="http://schemas.openxmlformats.org/officeDocument/2006/relationships/hyperlink" Target="https://commons.wikimedia.org/w/index.php?curid=8479507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hyperlink" Target="http://hackage.haskell.org/package/base-4.10.1.0/docs/src/GHC.Base.html#local-6989586621679017836" TargetMode="External"/><Relationship Id="rId4" Type="http://schemas.openxmlformats.org/officeDocument/2006/relationships/hyperlink" Target="http://hackage.haskell.org/package/base-4.10.1.0/docs/src/GHC.Base.html#local-6989586621679017837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hyperlink" Target="http://hackage.haskell.org/package/base-4.10.1.0/docs/src/GHC.Base.html#local-6989586621679017836" TargetMode="External"/><Relationship Id="rId4" Type="http://schemas.openxmlformats.org/officeDocument/2006/relationships/hyperlink" Target="http://hackage.haskell.org/package/base-4.10.1.0/docs/src/GHC.Base.html#local-6989586621679017837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hyperlink" Target="http://hackage.haskell.org/package/base-4.10.1.0/docs/src/GHC.Base.html#local-6989586621679017836" TargetMode="External"/><Relationship Id="rId4" Type="http://schemas.openxmlformats.org/officeDocument/2006/relationships/hyperlink" Target="http://hackage.haskell.org/package/base-4.10.1.0/docs/src/GHC.Base.html#local-6989586621679017837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hyperlink" Target="http://hackage.haskell.org/package/base-4.10.1.0/docs/src/GHC.List.html#local-6989586621679026103" TargetMode="External"/><Relationship Id="rId4" Type="http://schemas.openxmlformats.org/officeDocument/2006/relationships/hyperlink" Target="http://hackage.haskell.org/package/base-4.10.1.0/docs/src/GHC.List.html#local-6989586621679026104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hyperlink" Target="http://hackage.haskell.org/package/base-4.10.1.0/docs/src/GHC.List.html#local-6989586621679026103" TargetMode="External"/><Relationship Id="rId4" Type="http://schemas.openxmlformats.org/officeDocument/2006/relationships/hyperlink" Target="http://hackage.haskell.org/package/base-4.10.1.0/docs/src/GHC.List.html#local-6989586621679026104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hyperlink" Target="http://hackage.haskell.org/package/base-4.10.1.0/docs/src/GHC.List.html#local-6989586621679026057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eautiful Type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Beautiful Types</a:t>
            </a:r>
          </a:p>
        </p:txBody>
      </p:sp>
      <p:sp>
        <p:nvSpPr>
          <p:cNvPr id="120" name="by Mike Harri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by Mike Harris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ak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Take</a:t>
            </a:r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take ::  Int -&gt; [a] -&gt; [a]"/>
          <p:cNvSpPr txBox="1"/>
          <p:nvPr/>
        </p:nvSpPr>
        <p:spPr>
          <a:xfrm>
            <a:off x="7600212" y="6832600"/>
            <a:ext cx="918357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73642"/>
                </a:solidFill>
              </a:rPr>
              <a:t>take </a:t>
            </a:r>
            <a:r>
              <a:rPr>
                <a:solidFill>
                  <a:srgbClr val="DC322F"/>
                </a:solidFill>
              </a:rPr>
              <a:t>::</a:t>
            </a:r>
            <a:r>
              <a:t> </a:t>
            </a:r>
            <a:br/>
            <a:r>
              <a:rPr>
                <a:solidFill>
                  <a:srgbClr val="5F5FAF"/>
                </a:solidFill>
              </a:rPr>
              <a:t>Int</a:t>
            </a:r>
            <a: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  <a: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What happens if length [a] = 0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01675">
              <a:defRPr sz="8840">
                <a:effectLst>
                  <a:outerShdw sx="100000" sy="100000" kx="0" ky="0" algn="b" rotWithShape="0" blurRad="32385" dist="43180" dir="3000000">
                    <a:srgbClr val="FFFFFF">
                      <a:alpha val="60000"/>
                    </a:srgbClr>
                  </a:outerShdw>
                </a:effectLst>
              </a:defRPr>
            </a:pPr>
            <a:r>
              <a:t>What happens if</a:t>
            </a:r>
            <a:br/>
            <a:r>
              <a:t>length [a] = 0?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take ::  Int -&gt; [a] -&gt; [a]"/>
          <p:cNvSpPr txBox="1"/>
          <p:nvPr/>
        </p:nvSpPr>
        <p:spPr>
          <a:xfrm>
            <a:off x="7600212" y="6832600"/>
            <a:ext cx="918357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73642"/>
                </a:solidFill>
              </a:rPr>
              <a:t>take </a:t>
            </a:r>
            <a:r>
              <a:rPr>
                <a:solidFill>
                  <a:srgbClr val="DC322F"/>
                </a:solidFill>
              </a:rPr>
              <a:t>::</a:t>
            </a:r>
            <a:r>
              <a:t> </a:t>
            </a:r>
            <a:br/>
            <a:r>
              <a:rPr>
                <a:solidFill>
                  <a:srgbClr val="5F5FAF"/>
                </a:solidFill>
              </a:rPr>
              <a:t>Int</a:t>
            </a:r>
            <a: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  <a: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[ ]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[ ]</a:t>
            </a:r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take _ []              =  []"/>
          <p:cNvSpPr txBox="1"/>
          <p:nvPr/>
        </p:nvSpPr>
        <p:spPr>
          <a:xfrm>
            <a:off x="664883" y="6299200"/>
            <a:ext cx="15051932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algn="l" defTabSz="457200">
              <a:lnSpc>
                <a:spcPts val="9800"/>
              </a:lnSpc>
              <a:defRPr sz="7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73642"/>
                </a:solidFill>
              </a:rPr>
              <a:t>take</a:t>
            </a:r>
            <a:r>
              <a:t> </a:t>
            </a:r>
            <a:r>
              <a:rPr>
                <a:solidFill>
                  <a:srgbClr val="073642"/>
                </a:solidFill>
              </a:rPr>
              <a:t>_</a:t>
            </a:r>
            <a:r>
              <a:t> </a:t>
            </a:r>
            <a:r>
              <a:rPr>
                <a:solidFill>
                  <a:srgbClr val="DC322F"/>
                </a:solidFill>
              </a:rPr>
              <a:t>[]</a:t>
            </a:r>
            <a:r>
              <a:t>              </a:t>
            </a:r>
            <a:r>
              <a:rPr>
                <a:solidFill>
                  <a:srgbClr val="DC322F"/>
                </a:solidFill>
              </a:rPr>
              <a:t>=</a:t>
            </a:r>
            <a:r>
              <a:t>  </a:t>
            </a:r>
            <a:r>
              <a:rPr>
                <a:solidFill>
                  <a:srgbClr val="DC322F"/>
                </a:solidFill>
              </a:rPr>
              <a:t>[]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What happens if Int &lt; 0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01675">
              <a:defRPr sz="8840">
                <a:effectLst>
                  <a:outerShdw sx="100000" sy="100000" kx="0" ky="0" algn="b" rotWithShape="0" blurRad="32385" dist="43180" dir="3000000">
                    <a:srgbClr val="FFFFFF">
                      <a:alpha val="60000"/>
                    </a:srgbClr>
                  </a:outerShdw>
                </a:effectLst>
              </a:defRPr>
            </a:pPr>
            <a:r>
              <a:t>What happens if</a:t>
            </a:r>
            <a:br/>
            <a:r>
              <a:t>Int &lt; 0?</a:t>
            </a:r>
          </a:p>
        </p:txBody>
      </p:sp>
      <p:pic>
        <p:nvPicPr>
          <p:cNvPr id="166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take ::  Int -&gt; [a] -&gt; [a]"/>
          <p:cNvSpPr txBox="1"/>
          <p:nvPr/>
        </p:nvSpPr>
        <p:spPr>
          <a:xfrm>
            <a:off x="7600212" y="6832600"/>
            <a:ext cx="918357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73642"/>
                </a:solidFill>
              </a:rPr>
              <a:t>take </a:t>
            </a:r>
            <a:r>
              <a:rPr>
                <a:solidFill>
                  <a:srgbClr val="DC322F"/>
                </a:solidFill>
              </a:rPr>
              <a:t>::</a:t>
            </a:r>
            <a:r>
              <a:t> </a:t>
            </a:r>
            <a:br/>
            <a:r>
              <a:rPr>
                <a:solidFill>
                  <a:srgbClr val="5F5FAF"/>
                </a:solidFill>
              </a:rPr>
              <a:t>Int</a:t>
            </a:r>
            <a: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  <a: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[ ]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[ ]</a:t>
            </a:r>
          </a:p>
        </p:txBody>
      </p:sp>
      <p:pic>
        <p:nvPicPr>
          <p:cNvPr id="170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take n _      | n &lt;= 0 =  []"/>
          <p:cNvSpPr txBox="1"/>
          <p:nvPr/>
        </p:nvSpPr>
        <p:spPr>
          <a:xfrm>
            <a:off x="664883" y="6299200"/>
            <a:ext cx="15051932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73642"/>
                </a:solidFill>
              </a:rPr>
              <a:t>take</a:t>
            </a:r>
            <a:r>
              <a:t> </a:t>
            </a:r>
            <a:r>
              <a:rPr>
                <a:solidFill>
                  <a:srgbClr val="073642"/>
                </a:solidFill>
              </a:rPr>
              <a:t>n</a:t>
            </a:r>
            <a:r>
              <a:t> </a:t>
            </a:r>
            <a:r>
              <a:rPr>
                <a:solidFill>
                  <a:srgbClr val="073642"/>
                </a:solidFill>
              </a:rPr>
              <a:t>_</a:t>
            </a:r>
            <a:r>
              <a:t>      </a:t>
            </a:r>
            <a:r>
              <a:rPr>
                <a:solidFill>
                  <a:srgbClr val="DC322F"/>
                </a:solidFill>
              </a:rPr>
              <a:t>|</a:t>
            </a:r>
            <a:r>
              <a:t> </a:t>
            </a:r>
            <a:r>
              <a:rPr>
                <a:solidFill>
                  <a:srgbClr val="073642"/>
                </a:solidFill>
              </a:rPr>
              <a:t>n</a:t>
            </a:r>
            <a:r>
              <a:t> </a:t>
            </a:r>
            <a:r>
              <a:rPr>
                <a:solidFill>
                  <a:srgbClr val="D33682"/>
                </a:solidFill>
              </a:rPr>
              <a:t>&lt;=</a:t>
            </a:r>
            <a:r>
              <a:t> </a:t>
            </a:r>
            <a:r>
              <a:rPr>
                <a:solidFill>
                  <a:srgbClr val="268BD2"/>
                </a:solidFill>
              </a:rPr>
              <a:t>0</a:t>
            </a:r>
            <a:r>
              <a:t> </a:t>
            </a:r>
            <a:r>
              <a:rPr>
                <a:solidFill>
                  <a:srgbClr val="DC322F"/>
                </a:solidFill>
              </a:rPr>
              <a:t>=</a:t>
            </a:r>
            <a:r>
              <a:t>  </a:t>
            </a:r>
            <a:r>
              <a:rPr>
                <a:solidFill>
                  <a:srgbClr val="DC322F"/>
                </a:solidFill>
              </a:rPr>
              <a:t>[]</a:t>
            </a:r>
          </a:p>
          <a:p>
            <a:pPr algn="l" defTabSz="457200">
              <a:lnSpc>
                <a:spcPts val="9800"/>
              </a:lnSpc>
              <a:defRPr sz="7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ak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Take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take n _      | n &lt;= 0 =  []…"/>
          <p:cNvSpPr txBox="1"/>
          <p:nvPr/>
        </p:nvSpPr>
        <p:spPr>
          <a:xfrm>
            <a:off x="664883" y="6299200"/>
            <a:ext cx="23054234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73642"/>
                </a:solidFill>
              </a:rPr>
              <a:t>take</a:t>
            </a:r>
            <a:r>
              <a:t> </a:t>
            </a:r>
            <a:r>
              <a:rPr>
                <a:solidFill>
                  <a:srgbClr val="073642"/>
                </a:solidFill>
              </a:rPr>
              <a:t>n</a:t>
            </a:r>
            <a:r>
              <a:t> </a:t>
            </a:r>
            <a:r>
              <a:rPr>
                <a:solidFill>
                  <a:srgbClr val="073642"/>
                </a:solidFill>
              </a:rPr>
              <a:t>_</a:t>
            </a:r>
            <a:r>
              <a:t>      </a:t>
            </a:r>
            <a:r>
              <a:rPr>
                <a:solidFill>
                  <a:srgbClr val="DC322F"/>
                </a:solidFill>
              </a:rPr>
              <a:t>|</a:t>
            </a:r>
            <a:r>
              <a:t> </a:t>
            </a:r>
            <a:r>
              <a:rPr>
                <a:solidFill>
                  <a:srgbClr val="073642"/>
                </a:solidFill>
              </a:rPr>
              <a:t>n</a:t>
            </a:r>
            <a:r>
              <a:t> </a:t>
            </a:r>
            <a:r>
              <a:rPr>
                <a:solidFill>
                  <a:srgbClr val="D33682"/>
                </a:solidFill>
              </a:rPr>
              <a:t>&lt;=</a:t>
            </a:r>
            <a:r>
              <a:t> </a:t>
            </a:r>
            <a:r>
              <a:rPr>
                <a:solidFill>
                  <a:srgbClr val="268BD2"/>
                </a:solidFill>
              </a:rPr>
              <a:t>0</a:t>
            </a:r>
            <a:r>
              <a:t> </a:t>
            </a:r>
            <a:r>
              <a:rPr>
                <a:solidFill>
                  <a:srgbClr val="DC322F"/>
                </a:solidFill>
              </a:rPr>
              <a:t>=</a:t>
            </a:r>
            <a:r>
              <a:t>  </a:t>
            </a:r>
            <a:r>
              <a:rPr>
                <a:solidFill>
                  <a:srgbClr val="DC322F"/>
                </a:solidFill>
              </a:rPr>
              <a:t>[]</a:t>
            </a:r>
          </a:p>
          <a:p>
            <a:pPr algn="l" defTabSz="457200">
              <a:lnSpc>
                <a:spcPts val="9800"/>
              </a:lnSpc>
              <a:defRPr sz="7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73642"/>
                </a:solidFill>
              </a:rPr>
              <a:t>take</a:t>
            </a:r>
            <a:r>
              <a:t> </a:t>
            </a:r>
            <a:r>
              <a:rPr>
                <a:solidFill>
                  <a:srgbClr val="073642"/>
                </a:solidFill>
              </a:rPr>
              <a:t>_</a:t>
            </a:r>
            <a:r>
              <a:t> </a:t>
            </a:r>
            <a:r>
              <a:rPr>
                <a:solidFill>
                  <a:srgbClr val="DC322F"/>
                </a:solidFill>
              </a:rPr>
              <a:t>[]</a:t>
            </a:r>
            <a:r>
              <a:t>              </a:t>
            </a:r>
            <a:r>
              <a:rPr>
                <a:solidFill>
                  <a:srgbClr val="DC322F"/>
                </a:solidFill>
              </a:rPr>
              <a:t>=</a:t>
            </a:r>
            <a:r>
              <a:t>  </a:t>
            </a:r>
            <a:r>
              <a:rPr>
                <a:solidFill>
                  <a:srgbClr val="DC322F"/>
                </a:solidFill>
              </a:rPr>
              <a:t>[]</a:t>
            </a:r>
          </a:p>
          <a:p>
            <a:pPr algn="l" defTabSz="457200">
              <a:lnSpc>
                <a:spcPts val="9800"/>
              </a:lnSpc>
              <a:defRPr sz="7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73642"/>
                </a:solidFill>
              </a:rPr>
              <a:t>take</a:t>
            </a:r>
            <a:r>
              <a:t> </a:t>
            </a:r>
            <a:r>
              <a:rPr>
                <a:solidFill>
                  <a:srgbClr val="073642"/>
                </a:solidFill>
              </a:rPr>
              <a:t>n</a:t>
            </a:r>
            <a:r>
              <a:t> </a:t>
            </a:r>
            <a:r>
              <a:rPr>
                <a:solidFill>
                  <a:srgbClr val="DC322F"/>
                </a:solidFill>
              </a:rPr>
              <a:t>(</a:t>
            </a:r>
            <a:r>
              <a:rPr>
                <a:solidFill>
                  <a:srgbClr val="073642"/>
                </a:solidFill>
              </a:rPr>
              <a:t>x</a:t>
            </a:r>
            <a:r>
              <a:rPr>
                <a:solidFill>
                  <a:srgbClr val="DC322F"/>
                </a:solidFill>
              </a:rPr>
              <a:t>:</a:t>
            </a:r>
            <a:r>
              <a:rPr>
                <a:solidFill>
                  <a:srgbClr val="073642"/>
                </a:solidFill>
              </a:rPr>
              <a:t>xs</a:t>
            </a:r>
            <a:r>
              <a:rPr>
                <a:solidFill>
                  <a:srgbClr val="DC322F"/>
                </a:solidFill>
              </a:rPr>
              <a:t>)</a:t>
            </a:r>
            <a:r>
              <a:t>          </a:t>
            </a:r>
            <a:r>
              <a:rPr>
                <a:solidFill>
                  <a:srgbClr val="DC322F"/>
                </a:solidFill>
              </a:rPr>
              <a:t>=</a:t>
            </a:r>
            <a:r>
              <a:t>  </a:t>
            </a:r>
            <a:r>
              <a:rPr>
                <a:solidFill>
                  <a:srgbClr val="073642"/>
                </a:solidFill>
              </a:rPr>
              <a:t>x</a:t>
            </a:r>
            <a:r>
              <a:t> </a:t>
            </a:r>
            <a:r>
              <a:rPr>
                <a:solidFill>
                  <a:srgbClr val="DC322F"/>
                </a:solidFill>
              </a:rPr>
              <a:t>:</a:t>
            </a:r>
            <a:r>
              <a:t> </a:t>
            </a:r>
            <a:r>
              <a:rPr>
                <a:solidFill>
                  <a:srgbClr val="073642"/>
                </a:solidFill>
              </a:rPr>
              <a:t>take</a:t>
            </a:r>
            <a:r>
              <a:t> </a:t>
            </a:r>
            <a:r>
              <a:rPr>
                <a:solidFill>
                  <a:srgbClr val="DC322F"/>
                </a:solidFill>
              </a:rPr>
              <a:t>(</a:t>
            </a:r>
            <a:r>
              <a:rPr>
                <a:solidFill>
                  <a:srgbClr val="073642"/>
                </a:solidFill>
              </a:rPr>
              <a:t>n</a:t>
            </a:r>
            <a:r>
              <a:rPr>
                <a:solidFill>
                  <a:srgbClr val="DC322F"/>
                </a:solidFill>
              </a:rPr>
              <a:t>-</a:t>
            </a:r>
            <a:r>
              <a:rPr>
                <a:solidFill>
                  <a:srgbClr val="268BD2"/>
                </a:solidFill>
              </a:rPr>
              <a:t>1</a:t>
            </a:r>
            <a:r>
              <a:rPr>
                <a:solidFill>
                  <a:srgbClr val="DC322F"/>
                </a:solidFill>
              </a:rPr>
              <a:t>)</a:t>
            </a:r>
            <a:r>
              <a:t> </a:t>
            </a:r>
            <a:r>
              <a:rPr>
                <a:solidFill>
                  <a:srgbClr val="073642"/>
                </a:solidFill>
              </a:rPr>
              <a:t>xs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Idr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Idris</a:t>
            </a:r>
          </a:p>
        </p:txBody>
      </p:sp>
      <p:pic>
        <p:nvPicPr>
          <p:cNvPr id="17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What does this do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does this do?</a:t>
            </a:r>
          </a:p>
        </p:txBody>
      </p:sp>
      <p:pic>
        <p:nvPicPr>
          <p:cNvPr id="181" name="Image" descr="Image"/>
          <p:cNvPicPr>
            <a:picLocks noChangeAspect="1"/>
          </p:cNvPicPr>
          <p:nvPr/>
        </p:nvPicPr>
        <p:blipFill>
          <a:blip r:embed="rId2">
            <a:alphaModFix amt="15317"/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(n : Nat) -&gt; (xs : List a) -&gt; List a"/>
          <p:cNvSpPr txBox="1"/>
          <p:nvPr/>
        </p:nvSpPr>
        <p:spPr>
          <a:xfrm>
            <a:off x="2500833" y="5765799"/>
            <a:ext cx="19382334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6F42C1"/>
                </a:solidFill>
                <a:latin typeface="Menlo"/>
                <a:ea typeface="Menlo"/>
                <a:cs typeface="Menlo"/>
                <a:sym typeface="Menlo"/>
              </a:defRPr>
            </a:pPr>
            <a:br>
              <a:rPr>
                <a:solidFill>
                  <a:srgbClr val="24292E"/>
                </a:solidFill>
              </a:rPr>
            </a:b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22863A"/>
                </a:solidFill>
              </a:rPr>
              <a:t>n</a:t>
            </a:r>
            <a:r>
              <a:rPr>
                <a:solidFill>
                  <a:srgbClr val="24292E"/>
                </a:solidFill>
              </a:rPr>
              <a:t> : </a:t>
            </a:r>
            <a:r>
              <a:rPr>
                <a:solidFill>
                  <a:srgbClr val="005CC5"/>
                </a:solidFill>
              </a:rPr>
              <a:t>Nat</a:t>
            </a:r>
            <a:r>
              <a:rPr>
                <a:solidFill>
                  <a:srgbClr val="24292E"/>
                </a:solidFill>
              </a:rPr>
              <a:t>)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rPr>
                <a:solidFill>
                  <a:srgbClr val="24292E"/>
                </a:solidFill>
              </a:rPr>
              <a:t> (</a:t>
            </a:r>
            <a:r>
              <a:rPr>
                <a:solidFill>
                  <a:srgbClr val="22863A"/>
                </a:solidFill>
              </a:rPr>
              <a:t>xs</a:t>
            </a:r>
            <a:r>
              <a:rPr>
                <a:solidFill>
                  <a:srgbClr val="24292E"/>
                </a:solidFill>
              </a:rPr>
              <a:t> : </a:t>
            </a:r>
            <a:r>
              <a:rPr>
                <a:solidFill>
                  <a:srgbClr val="005CC5"/>
                </a:solidFill>
              </a:rPr>
              <a:t>List</a:t>
            </a:r>
            <a:r>
              <a:rPr>
                <a:solidFill>
                  <a:srgbClr val="24292E"/>
                </a:solidFill>
              </a:rPr>
              <a:t> a)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List</a:t>
            </a:r>
            <a:r>
              <a:rPr>
                <a:solidFill>
                  <a:srgbClr val="24292E"/>
                </a:solidFill>
              </a:rPr>
              <a:t> 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Tak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Take</a:t>
            </a:r>
          </a:p>
        </p:txBody>
      </p:sp>
      <p:pic>
        <p:nvPicPr>
          <p:cNvPr id="185" name="Image" descr="Image"/>
          <p:cNvPicPr>
            <a:picLocks noChangeAspect="1"/>
          </p:cNvPicPr>
          <p:nvPr/>
        </p:nvPicPr>
        <p:blipFill>
          <a:blip r:embed="rId2">
            <a:alphaModFix amt="15317"/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take :  (n : Nat) -&gt; (xs : List a) -&gt; List a"/>
          <p:cNvSpPr txBox="1"/>
          <p:nvPr/>
        </p:nvSpPr>
        <p:spPr>
          <a:xfrm>
            <a:off x="2500833" y="5765799"/>
            <a:ext cx="19382334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6F42C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take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D73A49"/>
                </a:solidFill>
              </a:rPr>
              <a:t>:</a:t>
            </a:r>
            <a:r>
              <a:rPr>
                <a:solidFill>
                  <a:srgbClr val="24292E"/>
                </a:solidFill>
              </a:rPr>
              <a:t> </a:t>
            </a:r>
            <a:br>
              <a:rPr>
                <a:solidFill>
                  <a:srgbClr val="24292E"/>
                </a:solidFill>
              </a:rPr>
            </a:b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22863A"/>
                </a:solidFill>
              </a:rPr>
              <a:t>n</a:t>
            </a:r>
            <a:r>
              <a:rPr>
                <a:solidFill>
                  <a:srgbClr val="24292E"/>
                </a:solidFill>
              </a:rPr>
              <a:t> : </a:t>
            </a:r>
            <a:r>
              <a:rPr>
                <a:solidFill>
                  <a:srgbClr val="005CC5"/>
                </a:solidFill>
              </a:rPr>
              <a:t>Nat</a:t>
            </a:r>
            <a:r>
              <a:rPr>
                <a:solidFill>
                  <a:srgbClr val="24292E"/>
                </a:solidFill>
              </a:rPr>
              <a:t>)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rPr>
                <a:solidFill>
                  <a:srgbClr val="24292E"/>
                </a:solidFill>
              </a:rPr>
              <a:t> (</a:t>
            </a:r>
            <a:r>
              <a:rPr>
                <a:solidFill>
                  <a:srgbClr val="22863A"/>
                </a:solidFill>
              </a:rPr>
              <a:t>xs</a:t>
            </a:r>
            <a:r>
              <a:rPr>
                <a:solidFill>
                  <a:srgbClr val="24292E"/>
                </a:solidFill>
              </a:rPr>
              <a:t> : </a:t>
            </a:r>
            <a:r>
              <a:rPr>
                <a:solidFill>
                  <a:srgbClr val="005CC5"/>
                </a:solidFill>
              </a:rPr>
              <a:t>List</a:t>
            </a:r>
            <a:r>
              <a:rPr>
                <a:solidFill>
                  <a:srgbClr val="24292E"/>
                </a:solidFill>
              </a:rPr>
              <a:t> a)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List</a:t>
            </a:r>
            <a:r>
              <a:rPr>
                <a:solidFill>
                  <a:srgbClr val="24292E"/>
                </a:solidFill>
              </a:rPr>
              <a:t> 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What happens if length [a] = 0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01675">
              <a:defRPr sz="8840">
                <a:effectLst>
                  <a:outerShdw sx="100000" sy="100000" kx="0" ky="0" algn="b" rotWithShape="0" blurRad="32385" dist="43180" dir="3000000">
                    <a:srgbClr val="FFFFFF">
                      <a:alpha val="60000"/>
                    </a:srgbClr>
                  </a:outerShdw>
                </a:effectLst>
              </a:defRPr>
            </a:pPr>
            <a:r>
              <a:t>What happens if</a:t>
            </a:r>
            <a:br/>
            <a:r>
              <a:t>length [a] = 0?</a:t>
            </a:r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2">
            <a:alphaModFix amt="15317"/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take :  (n : Nat) -&gt; (xs : List a) -&gt; List a"/>
          <p:cNvSpPr txBox="1"/>
          <p:nvPr/>
        </p:nvSpPr>
        <p:spPr>
          <a:xfrm>
            <a:off x="2500833" y="5765799"/>
            <a:ext cx="19382334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6F42C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take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D73A49"/>
                </a:solidFill>
              </a:rPr>
              <a:t>:</a:t>
            </a:r>
            <a:r>
              <a:rPr>
                <a:solidFill>
                  <a:srgbClr val="24292E"/>
                </a:solidFill>
              </a:rPr>
              <a:t> </a:t>
            </a:r>
            <a:br>
              <a:rPr>
                <a:solidFill>
                  <a:srgbClr val="24292E"/>
                </a:solidFill>
              </a:rPr>
            </a:b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22863A"/>
                </a:solidFill>
              </a:rPr>
              <a:t>n</a:t>
            </a:r>
            <a:r>
              <a:rPr>
                <a:solidFill>
                  <a:srgbClr val="24292E"/>
                </a:solidFill>
              </a:rPr>
              <a:t> : </a:t>
            </a:r>
            <a:r>
              <a:rPr>
                <a:solidFill>
                  <a:srgbClr val="005CC5"/>
                </a:solidFill>
              </a:rPr>
              <a:t>Nat</a:t>
            </a:r>
            <a:r>
              <a:rPr>
                <a:solidFill>
                  <a:srgbClr val="24292E"/>
                </a:solidFill>
              </a:rPr>
              <a:t>)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rPr>
                <a:solidFill>
                  <a:srgbClr val="24292E"/>
                </a:solidFill>
              </a:rPr>
              <a:t> (</a:t>
            </a:r>
            <a:r>
              <a:rPr>
                <a:solidFill>
                  <a:srgbClr val="22863A"/>
                </a:solidFill>
              </a:rPr>
              <a:t>xs</a:t>
            </a:r>
            <a:r>
              <a:rPr>
                <a:solidFill>
                  <a:srgbClr val="24292E"/>
                </a:solidFill>
              </a:rPr>
              <a:t> : </a:t>
            </a:r>
            <a:r>
              <a:rPr>
                <a:solidFill>
                  <a:srgbClr val="005CC5"/>
                </a:solidFill>
              </a:rPr>
              <a:t>List</a:t>
            </a:r>
            <a:r>
              <a:rPr>
                <a:solidFill>
                  <a:srgbClr val="24292E"/>
                </a:solidFill>
              </a:rPr>
              <a:t> a)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List</a:t>
            </a:r>
            <a:r>
              <a:rPr>
                <a:solidFill>
                  <a:srgbClr val="24292E"/>
                </a:solidFill>
              </a:rPr>
              <a:t> 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Haskel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Haskell</a:t>
            </a:r>
          </a:p>
        </p:txBody>
      </p:sp>
      <p:pic>
        <p:nvPicPr>
          <p:cNvPr id="12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[ ]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[ ]</a:t>
            </a:r>
          </a:p>
        </p:txBody>
      </p:sp>
      <p:pic>
        <p:nvPicPr>
          <p:cNvPr id="193" name="Image" descr="Image"/>
          <p:cNvPicPr>
            <a:picLocks noChangeAspect="1"/>
          </p:cNvPicPr>
          <p:nvPr/>
        </p:nvPicPr>
        <p:blipFill>
          <a:blip r:embed="rId2">
            <a:alphaModFix amt="15317"/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take (S n) []      = []"/>
          <p:cNvSpPr txBox="1"/>
          <p:nvPr/>
        </p:nvSpPr>
        <p:spPr>
          <a:xfrm>
            <a:off x="2768444" y="5245100"/>
            <a:ext cx="12424434" cy="322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005CC5"/>
                </a:solidFill>
              </a:rPr>
              <a:t>take</a:t>
            </a:r>
            <a:r>
              <a:t> (</a:t>
            </a:r>
            <a:r>
              <a:rPr>
                <a:solidFill>
                  <a:srgbClr val="005CC5"/>
                </a:solidFill>
              </a:rPr>
              <a:t>S</a:t>
            </a:r>
            <a:r>
              <a:t> n) []      </a:t>
            </a:r>
            <a:r>
              <a:rPr>
                <a:solidFill>
                  <a:srgbClr val="D73A49"/>
                </a:solidFill>
              </a:rPr>
              <a:t>=</a:t>
            </a:r>
            <a:r>
              <a:t> []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ak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Take</a:t>
            </a: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2">
            <a:alphaModFix amt="15317"/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take Z     xs      = []…"/>
          <p:cNvSpPr txBox="1"/>
          <p:nvPr/>
        </p:nvSpPr>
        <p:spPr>
          <a:xfrm>
            <a:off x="2768444" y="5245100"/>
            <a:ext cx="18847111" cy="322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005CC5"/>
                </a:solidFill>
              </a:rPr>
              <a:t>take</a:t>
            </a:r>
            <a:r>
              <a:t> </a:t>
            </a:r>
            <a:r>
              <a:rPr>
                <a:solidFill>
                  <a:srgbClr val="005CC5"/>
                </a:solidFill>
              </a:rPr>
              <a:t>Z</a:t>
            </a:r>
            <a:r>
              <a:t>     xs      </a:t>
            </a:r>
            <a:r>
              <a:rPr>
                <a:solidFill>
                  <a:srgbClr val="D73A49"/>
                </a:solidFill>
              </a:rPr>
              <a:t>=</a:t>
            </a:r>
            <a:r>
              <a:t> []</a:t>
            </a:r>
          </a:p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005CC5"/>
                </a:solidFill>
              </a:rPr>
              <a:t>take</a:t>
            </a:r>
            <a:r>
              <a:t> (</a:t>
            </a:r>
            <a:r>
              <a:rPr>
                <a:solidFill>
                  <a:srgbClr val="005CC5"/>
                </a:solidFill>
              </a:rPr>
              <a:t>S</a:t>
            </a:r>
            <a:r>
              <a:t> n) []      </a:t>
            </a:r>
            <a:r>
              <a:rPr>
                <a:solidFill>
                  <a:srgbClr val="D73A49"/>
                </a:solidFill>
              </a:rPr>
              <a:t>=</a:t>
            </a:r>
            <a:r>
              <a:t> []</a:t>
            </a:r>
          </a:p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005CC5"/>
                </a:solidFill>
              </a:rPr>
              <a:t>take</a:t>
            </a:r>
            <a:r>
              <a:t> (</a:t>
            </a:r>
            <a:r>
              <a:rPr>
                <a:solidFill>
                  <a:srgbClr val="005CC5"/>
                </a:solidFill>
              </a:rPr>
              <a:t>S</a:t>
            </a:r>
            <a:r>
              <a:t> n) (x</a:t>
            </a:r>
            <a:r>
              <a:rPr>
                <a:solidFill>
                  <a:srgbClr val="D73A49"/>
                </a:solidFill>
              </a:rPr>
              <a:t>::</a:t>
            </a:r>
            <a:r>
              <a:t>xs) </a:t>
            </a:r>
            <a:r>
              <a:rPr>
                <a:solidFill>
                  <a:srgbClr val="D73A49"/>
                </a:solidFill>
              </a:rPr>
              <a:t>=</a:t>
            </a:r>
            <a:r>
              <a:t> x </a:t>
            </a:r>
            <a:r>
              <a:rPr>
                <a:solidFill>
                  <a:srgbClr val="D73A49"/>
                </a:solidFill>
              </a:rPr>
              <a:t>::</a:t>
            </a:r>
            <a:r>
              <a:t> </a:t>
            </a:r>
            <a:r>
              <a:rPr>
                <a:solidFill>
                  <a:srgbClr val="005CC5"/>
                </a:solidFill>
              </a:rPr>
              <a:t>take</a:t>
            </a:r>
            <a:r>
              <a:t> n xs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What does this do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does this do?</a:t>
            </a:r>
          </a:p>
        </p:txBody>
      </p:sp>
      <p:pic>
        <p:nvPicPr>
          <p:cNvPr id="201" name="Image" descr="Image"/>
          <p:cNvPicPr>
            <a:picLocks noChangeAspect="1"/>
          </p:cNvPicPr>
          <p:nvPr/>
        </p:nvPicPr>
        <p:blipFill>
          <a:blip r:embed="rId2">
            <a:alphaModFix amt="15317"/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(n : Nat) -&gt; Vect (n + m) elem -&gt; Vect n elem"/>
          <p:cNvSpPr txBox="1"/>
          <p:nvPr/>
        </p:nvSpPr>
        <p:spPr>
          <a:xfrm>
            <a:off x="92329" y="5765799"/>
            <a:ext cx="2419934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br/>
            <a:r>
              <a:t>(</a:t>
            </a:r>
            <a:r>
              <a:rPr>
                <a:solidFill>
                  <a:srgbClr val="22863A"/>
                </a:solidFill>
              </a:rPr>
              <a:t>n</a:t>
            </a:r>
            <a:r>
              <a:t> : </a:t>
            </a:r>
            <a:r>
              <a:rPr>
                <a:solidFill>
                  <a:srgbClr val="005CC5"/>
                </a:solidFill>
              </a:rPr>
              <a:t>Nat</a:t>
            </a:r>
            <a:r>
              <a:t>)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t> </a:t>
            </a:r>
            <a:r>
              <a:rPr>
                <a:solidFill>
                  <a:srgbClr val="005CC5"/>
                </a:solidFill>
              </a:rPr>
              <a:t>Vect</a:t>
            </a:r>
            <a:r>
              <a:t> (n + m) elem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t> </a:t>
            </a:r>
            <a:r>
              <a:rPr>
                <a:solidFill>
                  <a:srgbClr val="005CC5"/>
                </a:solidFill>
              </a:rPr>
              <a:t>Vect</a:t>
            </a:r>
            <a:r>
              <a:t> n elem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ak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Take</a:t>
            </a:r>
          </a:p>
        </p:txBody>
      </p:sp>
      <p:pic>
        <p:nvPicPr>
          <p:cNvPr id="205" name="Image" descr="Image"/>
          <p:cNvPicPr>
            <a:picLocks noChangeAspect="1"/>
          </p:cNvPicPr>
          <p:nvPr/>
        </p:nvPicPr>
        <p:blipFill>
          <a:blip r:embed="rId2">
            <a:alphaModFix amt="15317"/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take :  (n : Nat) -&gt; Vect (n + m) elem -&gt; Vect n elem"/>
          <p:cNvSpPr txBox="1"/>
          <p:nvPr/>
        </p:nvSpPr>
        <p:spPr>
          <a:xfrm>
            <a:off x="92329" y="5765799"/>
            <a:ext cx="2419934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6F42C1"/>
                </a:solidFill>
              </a:rPr>
              <a:t>take</a:t>
            </a:r>
            <a:r>
              <a:t> </a:t>
            </a:r>
            <a:r>
              <a:rPr>
                <a:solidFill>
                  <a:srgbClr val="D73A49"/>
                </a:solidFill>
              </a:rPr>
              <a:t>:</a:t>
            </a:r>
            <a:r>
              <a:t> </a:t>
            </a:r>
            <a:br/>
            <a:r>
              <a:t>(</a:t>
            </a:r>
            <a:r>
              <a:rPr>
                <a:solidFill>
                  <a:srgbClr val="22863A"/>
                </a:solidFill>
              </a:rPr>
              <a:t>n</a:t>
            </a:r>
            <a:r>
              <a:t> : </a:t>
            </a:r>
            <a:r>
              <a:rPr>
                <a:solidFill>
                  <a:srgbClr val="005CC5"/>
                </a:solidFill>
              </a:rPr>
              <a:t>Nat</a:t>
            </a:r>
            <a:r>
              <a:t>)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t> </a:t>
            </a:r>
            <a:r>
              <a:rPr>
                <a:solidFill>
                  <a:srgbClr val="005CC5"/>
                </a:solidFill>
              </a:rPr>
              <a:t>Vect</a:t>
            </a:r>
            <a:r>
              <a:t> (n + m) elem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t> </a:t>
            </a:r>
            <a:r>
              <a:rPr>
                <a:solidFill>
                  <a:srgbClr val="005CC5"/>
                </a:solidFill>
              </a:rPr>
              <a:t>Vect</a:t>
            </a:r>
            <a:r>
              <a:t> n elem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ak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Take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2">
            <a:alphaModFix amt="15317"/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ake Z     xs        = []…"/>
          <p:cNvSpPr txBox="1"/>
          <p:nvPr/>
        </p:nvSpPr>
        <p:spPr>
          <a:xfrm>
            <a:off x="2233222" y="5765799"/>
            <a:ext cx="19917557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005CC5"/>
                </a:solidFill>
              </a:rPr>
              <a:t>take</a:t>
            </a:r>
            <a:r>
              <a:t> </a:t>
            </a:r>
            <a:r>
              <a:rPr>
                <a:solidFill>
                  <a:srgbClr val="005CC5"/>
                </a:solidFill>
              </a:rPr>
              <a:t>Z</a:t>
            </a:r>
            <a:r>
              <a:t>     xs        </a:t>
            </a:r>
            <a:r>
              <a:rPr>
                <a:solidFill>
                  <a:srgbClr val="D73A49"/>
                </a:solidFill>
              </a:rPr>
              <a:t>=</a:t>
            </a:r>
            <a:r>
              <a:t> []</a:t>
            </a:r>
          </a:p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005CC5"/>
                </a:solidFill>
              </a:rPr>
              <a:t>take</a:t>
            </a:r>
            <a:r>
              <a:t> (</a:t>
            </a:r>
            <a:r>
              <a:rPr>
                <a:solidFill>
                  <a:srgbClr val="005CC5"/>
                </a:solidFill>
              </a:rPr>
              <a:t>S</a:t>
            </a:r>
            <a:r>
              <a:t> k) (x </a:t>
            </a:r>
            <a:r>
              <a:rPr>
                <a:solidFill>
                  <a:srgbClr val="D73A49"/>
                </a:solidFill>
              </a:rPr>
              <a:t>::</a:t>
            </a:r>
            <a:r>
              <a:t> xs) </a:t>
            </a:r>
            <a:r>
              <a:rPr>
                <a:solidFill>
                  <a:srgbClr val="D73A49"/>
                </a:solidFill>
              </a:rPr>
              <a:t>=</a:t>
            </a:r>
            <a:r>
              <a:t> x </a:t>
            </a:r>
            <a:r>
              <a:rPr>
                <a:solidFill>
                  <a:srgbClr val="D73A49"/>
                </a:solidFill>
              </a:rPr>
              <a:t>::</a:t>
            </a:r>
            <a:r>
              <a:t> </a:t>
            </a:r>
            <a:r>
              <a:rPr>
                <a:solidFill>
                  <a:srgbClr val="005CC5"/>
                </a:solidFill>
              </a:rPr>
              <a:t>take</a:t>
            </a:r>
            <a:r>
              <a:t> k xs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What does this do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does this do?</a:t>
            </a:r>
          </a:p>
        </p:txBody>
      </p:sp>
      <p:pic>
        <p:nvPicPr>
          <p:cNvPr id="213" name="Image" descr="Image"/>
          <p:cNvPicPr>
            <a:picLocks noChangeAspect="1"/>
          </p:cNvPicPr>
          <p:nvPr/>
        </p:nvPicPr>
        <p:blipFill>
          <a:blip r:embed="rId2">
            <a:alphaModFix amt="15317"/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(n : Nat) -&gt; Vect (n + m) elem -&gt; Vect m elem"/>
          <p:cNvSpPr txBox="1"/>
          <p:nvPr/>
        </p:nvSpPr>
        <p:spPr>
          <a:xfrm>
            <a:off x="92329" y="5765799"/>
            <a:ext cx="2419934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br/>
            <a:r>
              <a:t>(</a:t>
            </a:r>
            <a:r>
              <a:rPr>
                <a:solidFill>
                  <a:srgbClr val="22863A"/>
                </a:solidFill>
              </a:rPr>
              <a:t>n</a:t>
            </a:r>
            <a:r>
              <a:t> : </a:t>
            </a:r>
            <a:r>
              <a:rPr>
                <a:solidFill>
                  <a:srgbClr val="005CC5"/>
                </a:solidFill>
              </a:rPr>
              <a:t>Nat</a:t>
            </a:r>
            <a:r>
              <a:t>)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t> </a:t>
            </a:r>
            <a:r>
              <a:rPr>
                <a:solidFill>
                  <a:srgbClr val="005CC5"/>
                </a:solidFill>
              </a:rPr>
              <a:t>Vect</a:t>
            </a:r>
            <a:r>
              <a:t> (n + m) elem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t> </a:t>
            </a:r>
            <a:r>
              <a:rPr>
                <a:solidFill>
                  <a:srgbClr val="005CC5"/>
                </a:solidFill>
              </a:rPr>
              <a:t>Vect</a:t>
            </a:r>
            <a:r>
              <a:t> m elem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Dro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Drop</a:t>
            </a:r>
          </a:p>
        </p:txBody>
      </p:sp>
      <p:pic>
        <p:nvPicPr>
          <p:cNvPr id="217" name="Image" descr="Image"/>
          <p:cNvPicPr>
            <a:picLocks noChangeAspect="1"/>
          </p:cNvPicPr>
          <p:nvPr/>
        </p:nvPicPr>
        <p:blipFill>
          <a:blip r:embed="rId2">
            <a:alphaModFix amt="15317"/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drop :  (n : Nat) -&gt; Vect (n + m) elem -&gt; Vect m elem"/>
          <p:cNvSpPr txBox="1"/>
          <p:nvPr/>
        </p:nvSpPr>
        <p:spPr>
          <a:xfrm>
            <a:off x="92329" y="5765799"/>
            <a:ext cx="2419934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6F42C1"/>
                </a:solidFill>
              </a:rPr>
              <a:t>drop</a:t>
            </a:r>
            <a:r>
              <a:t> </a:t>
            </a:r>
            <a:r>
              <a:rPr>
                <a:solidFill>
                  <a:srgbClr val="D73A49"/>
                </a:solidFill>
              </a:rPr>
              <a:t>:</a:t>
            </a:r>
            <a:r>
              <a:t> </a:t>
            </a:r>
            <a:br/>
            <a:r>
              <a:t>(</a:t>
            </a:r>
            <a:r>
              <a:rPr>
                <a:solidFill>
                  <a:srgbClr val="22863A"/>
                </a:solidFill>
              </a:rPr>
              <a:t>n</a:t>
            </a:r>
            <a:r>
              <a:t> : </a:t>
            </a:r>
            <a:r>
              <a:rPr>
                <a:solidFill>
                  <a:srgbClr val="005CC5"/>
                </a:solidFill>
              </a:rPr>
              <a:t>Nat</a:t>
            </a:r>
            <a:r>
              <a:t>)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t> </a:t>
            </a:r>
            <a:r>
              <a:rPr>
                <a:solidFill>
                  <a:srgbClr val="005CC5"/>
                </a:solidFill>
              </a:rPr>
              <a:t>Vect</a:t>
            </a:r>
            <a:r>
              <a:t> (n + m) elem </a:t>
            </a:r>
            <a:r>
              <a:rPr>
                <a:solidFill>
                  <a:srgbClr val="D73A49"/>
                </a:solidFill>
              </a:rPr>
              <a:t>-&gt;</a:t>
            </a:r>
            <a:r>
              <a:t> </a:t>
            </a:r>
            <a:r>
              <a:rPr>
                <a:solidFill>
                  <a:srgbClr val="005CC5"/>
                </a:solidFill>
              </a:rPr>
              <a:t>Vect</a:t>
            </a:r>
            <a:r>
              <a:t> m elem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Dro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Drop</a:t>
            </a:r>
          </a:p>
        </p:txBody>
      </p:sp>
      <p:pic>
        <p:nvPicPr>
          <p:cNvPr id="221" name="Image" descr="Image"/>
          <p:cNvPicPr>
            <a:picLocks noChangeAspect="1"/>
          </p:cNvPicPr>
          <p:nvPr/>
        </p:nvPicPr>
        <p:blipFill>
          <a:blip r:embed="rId2">
            <a:alphaModFix amt="15317"/>
            <a:extLst/>
          </a:blip>
          <a:stretch>
            <a:fillRect/>
          </a:stretch>
        </p:blipFill>
        <p:spPr>
          <a:xfrm>
            <a:off x="9505898" y="3042898"/>
            <a:ext cx="5372204" cy="9814604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drop Z     xs        = xs…"/>
          <p:cNvSpPr txBox="1"/>
          <p:nvPr/>
        </p:nvSpPr>
        <p:spPr>
          <a:xfrm>
            <a:off x="3571279" y="5765799"/>
            <a:ext cx="17241442" cy="218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005CC5"/>
                </a:solidFill>
              </a:rPr>
              <a:t>drop</a:t>
            </a:r>
            <a:r>
              <a:t> </a:t>
            </a:r>
            <a:r>
              <a:rPr>
                <a:solidFill>
                  <a:srgbClr val="005CC5"/>
                </a:solidFill>
              </a:rPr>
              <a:t>Z</a:t>
            </a:r>
            <a:r>
              <a:t>     xs        </a:t>
            </a:r>
            <a:r>
              <a:rPr>
                <a:solidFill>
                  <a:srgbClr val="D73A49"/>
                </a:solidFill>
              </a:rPr>
              <a:t>=</a:t>
            </a:r>
            <a:r>
              <a:t> xs</a:t>
            </a:r>
          </a:p>
          <a:p>
            <a:pPr algn="l" defTabSz="457200">
              <a:lnSpc>
                <a:spcPts val="9800"/>
              </a:lnSpc>
              <a:defRPr sz="7000">
                <a:solidFill>
                  <a:srgbClr val="24292E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005CC5"/>
                </a:solidFill>
              </a:rPr>
              <a:t>drop</a:t>
            </a:r>
            <a:r>
              <a:t> (</a:t>
            </a:r>
            <a:r>
              <a:rPr>
                <a:solidFill>
                  <a:srgbClr val="005CC5"/>
                </a:solidFill>
              </a:rPr>
              <a:t>S</a:t>
            </a:r>
            <a:r>
              <a:t> k) (x </a:t>
            </a:r>
            <a:r>
              <a:rPr>
                <a:solidFill>
                  <a:srgbClr val="D73A49"/>
                </a:solidFill>
              </a:rPr>
              <a:t>::</a:t>
            </a:r>
            <a:r>
              <a:t> xs) </a:t>
            </a:r>
            <a:r>
              <a:rPr>
                <a:solidFill>
                  <a:srgbClr val="D73A49"/>
                </a:solidFill>
              </a:rPr>
              <a:t>=</a:t>
            </a:r>
            <a:r>
              <a:t> </a:t>
            </a:r>
            <a:r>
              <a:rPr>
                <a:solidFill>
                  <a:srgbClr val="005CC5"/>
                </a:solidFill>
              </a:rPr>
              <a:t>drop</a:t>
            </a:r>
            <a:r>
              <a:t> k xs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ypes which tell you what they are, are beautiful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Types which tell you what they are, are beautiful.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hank you! Mike Harris @MikeMK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you!</a:t>
            </a:r>
            <a:br/>
            <a:r>
              <a:rPr sz="7000"/>
              <a:t>Mike Harris</a:t>
            </a:r>
            <a:br>
              <a:rPr sz="7000"/>
            </a:br>
            <a:r>
              <a:rPr sz="7000"/>
              <a:t>@MikeMKH</a:t>
            </a:r>
          </a:p>
        </p:txBody>
      </p:sp>
      <p:sp>
        <p:nvSpPr>
          <p:cNvPr id="227" name="https://github.com/MikeMKH/talks/tree/master/beautiful-type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https://github.com/MikeMKH/talks/tree/master/beautiful-types</a:t>
            </a:r>
          </a:p>
        </p:txBody>
      </p:sp>
      <p:pic>
        <p:nvPicPr>
          <p:cNvPr id="228" name="me-stl.jpg" descr="me-stl.jpg"/>
          <p:cNvPicPr>
            <a:picLocks noChangeAspect="1"/>
          </p:cNvPicPr>
          <p:nvPr/>
        </p:nvPicPr>
        <p:blipFill>
          <a:blip r:embed="rId3">
            <a:extLst/>
          </a:blip>
          <a:srcRect l="0" t="4850" r="0" b="4850"/>
          <a:stretch>
            <a:fillRect/>
          </a:stretch>
        </p:blipFill>
        <p:spPr>
          <a:xfrm>
            <a:off x="13169900" y="952500"/>
            <a:ext cx="9525000" cy="11468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Screen Shot 2018-01-06 at 2.22.51 PM.png" descr="Screen Shot 2018-01-06 at 2.22.51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9149" y="512759"/>
            <a:ext cx="3305330" cy="33871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Ident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Identity</a:t>
            </a:r>
          </a:p>
        </p:txBody>
      </p:sp>
      <p:pic>
        <p:nvPicPr>
          <p:cNvPr id="126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id ::  a -&gt; a"/>
          <p:cNvSpPr txBox="1"/>
          <p:nvPr/>
        </p:nvSpPr>
        <p:spPr>
          <a:xfrm>
            <a:off x="10534389" y="6832600"/>
            <a:ext cx="3315222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073642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id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::</a:t>
            </a:r>
            <a:r>
              <a:rPr>
                <a:solidFill>
                  <a:srgbClr val="000000"/>
                </a:solidFill>
              </a:rPr>
              <a:t> 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 ste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 steps</a:t>
            </a:r>
          </a:p>
        </p:txBody>
      </p:sp>
      <p:sp>
        <p:nvSpPr>
          <p:cNvPr id="232" name="Learn more about Idris - http://docs.idris-lang.org/en/latest/tutorial/index.htm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Learn more about Idris - </a:t>
            </a:r>
            <a:r>
              <a:rPr u="sng">
                <a:hlinkClick r:id="rId2" invalidUrl="" action="" tgtFrame="" tooltip="" history="1" highlightClick="0" endSnd="0"/>
              </a:rPr>
              <a:t>http://docs.idris-lang.org/en/latest/tutorial/index.html</a:t>
            </a:r>
          </a:p>
          <a:p>
            <a:pPr/>
            <a:r>
              <a:t>Try Idris - </a:t>
            </a:r>
            <a:r>
              <a:rPr u="sng">
                <a:hlinkClick r:id="rId3" invalidUrl="" action="" tgtFrame="" tooltip="" history="1" highlightClick="0" endSnd="0"/>
              </a:rPr>
              <a:t>https://tryidris.herokuapp.com/console</a:t>
            </a:r>
          </a:p>
          <a:p>
            <a:pPr/>
            <a:r>
              <a:t>Watch about Type Driven Development with Idris - </a:t>
            </a:r>
            <a:r>
              <a:rPr u="sng">
                <a:hlinkClick r:id="rId4" invalidUrl="" action="" tgtFrame="" tooltip="" history="1" highlightClick="0" endSnd="0"/>
              </a:rPr>
              <a:t>https://www.youtube.com/watch?v=X36ye-1x_HQ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Haskell Source Cod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Haskell Source Code</a:t>
            </a:r>
          </a:p>
        </p:txBody>
      </p:sp>
      <p:sp>
        <p:nvSpPr>
          <p:cNvPr id="235" name="id - http://hackage.haskell.org/package/base-4.10.1.0/docs/src/GHC.Base.html#i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20700" indent="-520700" defTabSz="676909">
              <a:spcBef>
                <a:spcPts val="4500"/>
              </a:spcBef>
              <a:defRPr sz="4592"/>
            </a:pPr>
            <a:r>
              <a:t>id - </a:t>
            </a:r>
            <a:r>
              <a:rPr u="sng">
                <a:hlinkClick r:id="rId2" invalidUrl="" action="" tgtFrame="" tooltip="" history="1" highlightClick="0" endSnd="0"/>
              </a:rPr>
              <a:t>http://hackage.haskell.org/package/base-4.10.1.0/docs/src/GHC.Base.html#id</a:t>
            </a:r>
          </a:p>
          <a:p>
            <a:pPr marL="520700" indent="-520700" defTabSz="676909">
              <a:spcBef>
                <a:spcPts val="4500"/>
              </a:spcBef>
              <a:defRPr sz="4592"/>
            </a:pPr>
            <a:r>
              <a:t>const - </a:t>
            </a:r>
            <a:r>
              <a:rPr u="sng">
                <a:hlinkClick r:id="rId3" invalidUrl="" action="" tgtFrame="" tooltip="" history="1" highlightClick="0" endSnd="0"/>
              </a:rPr>
              <a:t>http://hackage.haskell.org/package/base-4.10.1.0/docs/src/GHC.Base.html#const</a:t>
            </a:r>
          </a:p>
          <a:p>
            <a:pPr marL="520700" indent="-520700" defTabSz="676909">
              <a:spcBef>
                <a:spcPts val="4500"/>
              </a:spcBef>
              <a:defRPr sz="4592"/>
            </a:pPr>
            <a:r>
              <a:t>map - </a:t>
            </a:r>
            <a:r>
              <a:rPr u="sng">
                <a:hlinkClick r:id="rId4" invalidUrl="" action="" tgtFrame="" tooltip="" history="1" highlightClick="0" endSnd="0"/>
              </a:rPr>
              <a:t>http://hackage.haskell.org/package/base-4.10.1.0/docs/src/GHC.Base.html#map</a:t>
            </a:r>
          </a:p>
          <a:p>
            <a:pPr marL="520700" indent="-520700" defTabSz="676909">
              <a:spcBef>
                <a:spcPts val="4500"/>
              </a:spcBef>
              <a:defRPr sz="4592"/>
            </a:pPr>
            <a:r>
              <a:t>foldl - </a:t>
            </a:r>
            <a:r>
              <a:rPr u="sng">
                <a:hlinkClick r:id="rId5" invalidUrl="" action="" tgtFrame="" tooltip="" history="1" highlightClick="0" endSnd="0"/>
              </a:rPr>
              <a:t>http://hackage.haskell.org/package/base-4.10.1.0/docs/src/GHC.List.html#foldl</a:t>
            </a:r>
          </a:p>
          <a:p>
            <a:pPr marL="520700" indent="-520700" defTabSz="676909">
              <a:spcBef>
                <a:spcPts val="4500"/>
              </a:spcBef>
              <a:defRPr sz="4592"/>
            </a:pPr>
            <a:r>
              <a:t>take - </a:t>
            </a:r>
            <a:r>
              <a:rPr u="sng">
                <a:hlinkClick r:id="rId6" invalidUrl="" action="" tgtFrame="" tooltip="" history="1" highlightClick="0" endSnd="0"/>
              </a:rPr>
              <a:t>http://hackage.haskell.org/package/base-4.10.1.0/docs/src/GHC.List.html#take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Idris Source Cod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Idris Source Code</a:t>
            </a:r>
          </a:p>
        </p:txBody>
      </p:sp>
      <p:sp>
        <p:nvSpPr>
          <p:cNvPr id="238" name="List take - https://github.com/idris-lang/Idris-dev/blob/beb8e9cdb881f540094b4f457fd03d44af116103/libs/prelude/Prelude/List.idr#L191-L194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65150" indent="-565150" defTabSz="734694">
              <a:spcBef>
                <a:spcPts val="4900"/>
              </a:spcBef>
              <a:defRPr sz="4984"/>
            </a:pPr>
            <a:r>
              <a:t>List take - </a:t>
            </a:r>
            <a:r>
              <a:rPr u="sng">
                <a:hlinkClick r:id="rId2" invalidUrl="" action="" tgtFrame="" tooltip="" history="1" highlightClick="0" endSnd="0"/>
              </a:rPr>
              <a:t>https://github.com/idris-lang/Idris-dev/blob/beb8e9cdb881f540094b4f457fd03d44af116103/libs/prelude/Prelude/List.idr#L191-L194</a:t>
            </a:r>
          </a:p>
          <a:p>
            <a:pPr marL="565150" indent="-565150" defTabSz="734694">
              <a:spcBef>
                <a:spcPts val="4900"/>
              </a:spcBef>
              <a:defRPr sz="4984"/>
            </a:pPr>
            <a:r>
              <a:t>Vect take - </a:t>
            </a:r>
            <a:r>
              <a:rPr u="sng">
                <a:hlinkClick r:id="rId3" invalidUrl="" action="" tgtFrame="" tooltip="" history="1" highlightClick="0" endSnd="0"/>
              </a:rPr>
              <a:t>https://github.com/idris-lang/Idris-dev/blob/beb8e9cdb881f540094b4f457fd03d44af116103/libs/base/Data/Vect.idr#L104-L106</a:t>
            </a:r>
          </a:p>
          <a:p>
            <a:pPr marL="565150" indent="-565150" defTabSz="734694">
              <a:spcBef>
                <a:spcPts val="4900"/>
              </a:spcBef>
              <a:defRPr sz="4984"/>
            </a:pPr>
            <a:r>
              <a:t>Vect drop - </a:t>
            </a:r>
            <a:r>
              <a:rPr u="sng">
                <a:hlinkClick r:id="rId4" invalidUrl="" action="" tgtFrame="" tooltip="" history="1" highlightClick="0" endSnd="0"/>
              </a:rPr>
              <a:t>https://github.com/idris-lang/Idris-dev/blob/beb8e9cdb881f540094b4f457fd03d44af116103/libs/base/Data/Vect.idr#L110-L112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Imag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Images</a:t>
            </a:r>
          </a:p>
        </p:txBody>
      </p:sp>
      <p:sp>
        <p:nvSpPr>
          <p:cNvPr id="241" name="Idris logo - Created by Heath Johns (https://twitter.com/edwinbrady/status/566261662303653888) and added to GitHub by Jan de Muijnck-Hughes, Public Domain, https://github.com/idris-lang/Idris-dev/blob/master/icons/text-x-idris.sv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Idris logo - Created by Heath Johns (</a:t>
            </a:r>
            <a:r>
              <a:rPr u="sng">
                <a:hlinkClick r:id="rId2" invalidUrl="" action="" tgtFrame="" tooltip="" history="1" highlightClick="0" endSnd="0"/>
              </a:rPr>
              <a:t>https://twitter.com/edwinbrady/status/566261662303653888</a:t>
            </a:r>
            <a:r>
              <a:t>) and added to GitHub by Jan de Muijnck-Hughes, Public Domain, </a:t>
            </a:r>
            <a:r>
              <a:rPr u="sng">
                <a:hlinkClick r:id="rId3" invalidUrl="" action="" tgtFrame="" tooltip="" history="1" highlightClick="0" endSnd="0"/>
              </a:rPr>
              <a:t>https://github.com/idris-lang/Idris-dev/blob/master/icons/text-x-idris.svg</a:t>
            </a:r>
          </a:p>
          <a:p>
            <a:pPr/>
            <a:r>
              <a:t>Haskell logo - Thought up by Darrin Thompson and produced by Jeff Wheeler - Thompson-Wheeler logo on the haskell wiki, Public Domain, </a:t>
            </a:r>
            <a:r>
              <a:rPr u="sng">
                <a:hlinkClick r:id="rId4" invalidUrl="" action="" tgtFrame="" tooltip="" history="1" highlightClick="0" endSnd="0"/>
              </a:rPr>
              <a:t>https://commons.wikimedia.org/w/index.php?curid=8479507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onsta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Constant</a:t>
            </a:r>
          </a:p>
        </p:txBody>
      </p:sp>
      <p:pic>
        <p:nvPicPr>
          <p:cNvPr id="130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const ::  a -&gt; b -&gt; a"/>
          <p:cNvSpPr txBox="1"/>
          <p:nvPr/>
        </p:nvSpPr>
        <p:spPr>
          <a:xfrm>
            <a:off x="9200672" y="6832600"/>
            <a:ext cx="598265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073642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const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::</a:t>
            </a:r>
            <a:r>
              <a:rPr>
                <a:solidFill>
                  <a:srgbClr val="000000"/>
                </a:solidFill>
              </a:rPr>
              <a:t> 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What does this do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does this do?</a:t>
            </a:r>
          </a:p>
        </p:txBody>
      </p:sp>
      <p:pic>
        <p:nvPicPr>
          <p:cNvPr id="134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(a -&gt; b) -&gt; [a] -&gt; [b]"/>
          <p:cNvSpPr txBox="1"/>
          <p:nvPr/>
        </p:nvSpPr>
        <p:spPr>
          <a:xfrm>
            <a:off x="6266495" y="6832600"/>
            <a:ext cx="11851010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073642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00000"/>
                </a:solidFill>
              </a:rPr>
              <a:t> 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DC322F"/>
                </a:solidFill>
              </a:rPr>
              <a:t>(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DC322F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DC322F"/>
                </a:solidFill>
              </a:rPr>
              <a:t>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Ma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Map</a:t>
            </a:r>
          </a:p>
        </p:txBody>
      </p:sp>
      <p:pic>
        <p:nvPicPr>
          <p:cNvPr id="138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map ::  (a -&gt; b) -&gt; [a] -&gt; [b]"/>
          <p:cNvSpPr txBox="1"/>
          <p:nvPr/>
        </p:nvSpPr>
        <p:spPr>
          <a:xfrm>
            <a:off x="6266495" y="6832600"/>
            <a:ext cx="11851010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073642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map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::</a:t>
            </a:r>
            <a:r>
              <a:rPr>
                <a:solidFill>
                  <a:srgbClr val="000000"/>
                </a:solidFill>
              </a:rPr>
              <a:t> 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DC322F"/>
                </a:solidFill>
              </a:rPr>
              <a:t>(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DC322F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DC322F"/>
                </a:solidFill>
              </a:rPr>
              <a:t>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What does this do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does this do?</a:t>
            </a:r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forall a b. (b -&gt; a -&gt; b) -&gt; b -&gt; [a] -&gt; b"/>
          <p:cNvSpPr txBox="1"/>
          <p:nvPr/>
        </p:nvSpPr>
        <p:spPr>
          <a:xfrm>
            <a:off x="931626" y="6832600"/>
            <a:ext cx="22520747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AF00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00000"/>
                </a:solidFill>
              </a:rPr>
              <a:t> </a:t>
            </a:r>
            <a:br>
              <a:rPr>
                <a:solidFill>
                  <a:srgbClr val="000000"/>
                </a:solidFill>
              </a:rPr>
            </a:br>
            <a:r>
              <a:t>forall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73642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73642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D33682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(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DC322F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Fol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Fold</a:t>
            </a:r>
          </a:p>
        </p:txBody>
      </p:sp>
      <p:pic>
        <p:nvPicPr>
          <p:cNvPr id="146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foldl ::  forall a b. (b -&gt; a -&gt; b) -&gt; b -&gt; [a] -&gt; b"/>
          <p:cNvSpPr txBox="1"/>
          <p:nvPr/>
        </p:nvSpPr>
        <p:spPr>
          <a:xfrm>
            <a:off x="931626" y="6832600"/>
            <a:ext cx="22520747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AF00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073642"/>
                </a:solidFill>
              </a:rPr>
              <a:t>foldl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::</a:t>
            </a:r>
            <a:r>
              <a:rPr>
                <a:solidFill>
                  <a:srgbClr val="000000"/>
                </a:solidFill>
              </a:rPr>
              <a:t> </a:t>
            </a:r>
            <a:br>
              <a:rPr>
                <a:solidFill>
                  <a:srgbClr val="000000"/>
                </a:solidFill>
              </a:rPr>
            </a:br>
            <a:r>
              <a:t>forall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73642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073642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D33682"/>
                </a:solidFill>
              </a:rPr>
              <a:t>.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(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DC322F"/>
                </a:solidFill>
              </a:rPr>
              <a:t>)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5F5FAF"/>
                </a:solidFill>
                <a:hlinkClick r:id="rId4" invalidUrl="" action="" tgtFrame="" tooltip="" history="1" highlightClick="0" endSnd="0"/>
              </a:rPr>
              <a:t>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What does this do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does this do?</a:t>
            </a:r>
          </a:p>
        </p:txBody>
      </p:sp>
      <p:pic>
        <p:nvPicPr>
          <p:cNvPr id="150" name="Image" descr="Image"/>
          <p:cNvPicPr>
            <a:picLocks noChangeAspect="1"/>
          </p:cNvPicPr>
          <p:nvPr/>
        </p:nvPicPr>
        <p:blipFill>
          <a:blip r:embed="rId2">
            <a:alphaModFix amt="9876"/>
            <a:extLst/>
          </a:blip>
          <a:stretch>
            <a:fillRect/>
          </a:stretch>
        </p:blipFill>
        <p:spPr>
          <a:xfrm>
            <a:off x="6316772" y="3802406"/>
            <a:ext cx="11750456" cy="8295588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Int -&gt; [a] -&gt; [a]"/>
          <p:cNvSpPr txBox="1"/>
          <p:nvPr/>
        </p:nvSpPr>
        <p:spPr>
          <a:xfrm>
            <a:off x="7600212" y="6832600"/>
            <a:ext cx="918357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9800"/>
              </a:lnSpc>
              <a:defRPr sz="7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</a:t>
            </a:r>
            <a:br/>
            <a:r>
              <a:rPr>
                <a:solidFill>
                  <a:srgbClr val="5F5FAF"/>
                </a:solidFill>
              </a:rPr>
              <a:t>Int</a:t>
            </a:r>
            <a: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  <a:r>
              <a:t> </a:t>
            </a:r>
            <a:r>
              <a:rPr>
                <a:solidFill>
                  <a:srgbClr val="DC322F"/>
                </a:solidFill>
              </a:rPr>
              <a:t>-&gt;</a:t>
            </a:r>
            <a:r>
              <a:t> </a:t>
            </a:r>
            <a:r>
              <a:rPr>
                <a:solidFill>
                  <a:srgbClr val="DC322F"/>
                </a:solidFill>
              </a:rPr>
              <a:t>[</a:t>
            </a:r>
            <a:r>
              <a:rPr>
                <a:solidFill>
                  <a:srgbClr val="5F5FAF"/>
                </a:solidFill>
                <a:hlinkClick r:id="rId3" invalidUrl="" action="" tgtFrame="" tooltip="" history="1" highlightClick="0" endSnd="0"/>
              </a:rPr>
              <a:t>a</a:t>
            </a:r>
            <a:r>
              <a:rPr>
                <a:solidFill>
                  <a:srgbClr val="DC322F"/>
                </a:solidFill>
              </a:rPr>
              <a:t>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Formal">
  <a:themeElements>
    <a:clrScheme name="Formal">
      <a:dk1>
        <a:srgbClr val="515151"/>
      </a:dk1>
      <a:lt1>
        <a:srgbClr val="002951"/>
      </a:lt1>
      <a:dk2>
        <a:srgbClr val="53585F"/>
      </a:dk2>
      <a:lt2>
        <a:srgbClr val="DCDEE0"/>
      </a:lt2>
      <a:accent1>
        <a:srgbClr val="6789BA"/>
      </a:accent1>
      <a:accent2>
        <a:srgbClr val="77965C"/>
      </a:accent2>
      <a:accent3>
        <a:srgbClr val="E3B43D"/>
      </a:accent3>
      <a:accent4>
        <a:srgbClr val="D77B43"/>
      </a:accent4>
      <a:accent5>
        <a:srgbClr val="C25756"/>
      </a:accent5>
      <a:accent6>
        <a:srgbClr val="876390"/>
      </a:accent6>
      <a:hlink>
        <a:srgbClr val="0000FF"/>
      </a:hlink>
      <a:folHlink>
        <a:srgbClr val="FF00FF"/>
      </a:folHlink>
    </a:clrScheme>
    <a:fontScheme name="Formal">
      <a:majorFont>
        <a:latin typeface="Cochin"/>
        <a:ea typeface="Cochin"/>
        <a:cs typeface="Cochin"/>
      </a:majorFont>
      <a:minorFont>
        <a:latin typeface="Cochin"/>
        <a:ea typeface="Cochin"/>
        <a:cs typeface="Cochin"/>
      </a:minorFont>
    </a:fontScheme>
    <a:fmtScheme name="Form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3D3E3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515151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Formal">
  <a:themeElements>
    <a:clrScheme name="Form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6789BA"/>
      </a:accent1>
      <a:accent2>
        <a:srgbClr val="77965C"/>
      </a:accent2>
      <a:accent3>
        <a:srgbClr val="E3B43D"/>
      </a:accent3>
      <a:accent4>
        <a:srgbClr val="D77B43"/>
      </a:accent4>
      <a:accent5>
        <a:srgbClr val="C25756"/>
      </a:accent5>
      <a:accent6>
        <a:srgbClr val="876390"/>
      </a:accent6>
      <a:hlink>
        <a:srgbClr val="0000FF"/>
      </a:hlink>
      <a:folHlink>
        <a:srgbClr val="FF00FF"/>
      </a:folHlink>
    </a:clrScheme>
    <a:fontScheme name="Formal">
      <a:majorFont>
        <a:latin typeface="Cochin"/>
        <a:ea typeface="Cochin"/>
        <a:cs typeface="Cochin"/>
      </a:majorFont>
      <a:minorFont>
        <a:latin typeface="Cochin"/>
        <a:ea typeface="Cochin"/>
        <a:cs typeface="Cochin"/>
      </a:minorFont>
    </a:fontScheme>
    <a:fmtScheme name="Form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3D3E3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515151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